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91" r:id="rId5"/>
    <p:sldId id="269" r:id="rId6"/>
    <p:sldId id="292" r:id="rId7"/>
    <p:sldId id="278" r:id="rId8"/>
    <p:sldId id="270" r:id="rId9"/>
    <p:sldId id="281" r:id="rId10"/>
    <p:sldId id="293" r:id="rId11"/>
    <p:sldId id="294" r:id="rId12"/>
    <p:sldId id="295" r:id="rId13"/>
    <p:sldId id="296" r:id="rId14"/>
    <p:sldId id="297" r:id="rId15"/>
    <p:sldId id="272" r:id="rId16"/>
    <p:sldId id="299" r:id="rId17"/>
    <p:sldId id="273" r:id="rId18"/>
    <p:sldId id="290" r:id="rId19"/>
    <p:sldId id="26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227"/>
    <a:srgbClr val="FF9D38"/>
    <a:srgbClr val="F5C638"/>
    <a:srgbClr val="FB405D"/>
    <a:srgbClr val="DA4818"/>
    <a:srgbClr val="F67A3A"/>
    <a:srgbClr val="231F20"/>
    <a:srgbClr val="F23C00"/>
    <a:srgbClr val="38363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07" autoAdjust="0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408" y="84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smtClean="0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Impact</a:t>
            </a:r>
            <a:endParaRPr lang="zh-CN" altLang="en-US" sz="1400" dirty="0" smtClean="0">
              <a:solidFill>
                <a:srgbClr val="FFFFFF"/>
              </a:solidFill>
              <a:latin typeface="Segoe UI Light" panose="020B0502040204020203" charset="0"/>
              <a:ea typeface="Segoe UI Light" panose="020B0502040204020203" charset="0"/>
              <a:cs typeface="Segoe UI Light" panose="020B0502040204020203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 smtClean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/>
            <a:r>
              <a:rPr kumimoji="1" lang="zh-CN" altLang="en-US" sz="1335" dirty="0" smtClean="0">
                <a:solidFill>
                  <a:srgbClr val="000000"/>
                </a:solidFill>
                <a:latin typeface="Century Gothic" panose="020B0502020202020204"/>
                <a:ea typeface="微软雅黑" panose="020B0503020204020204" charset="-122"/>
              </a:rPr>
              <a:t>点击</a:t>
            </a:r>
            <a:r>
              <a:rPr kumimoji="1" lang="en-US" altLang="zh-CN" sz="1335" dirty="0" smtClean="0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dirty="0" smtClean="0">
                <a:solidFill>
                  <a:srgbClr val="000000"/>
                </a:solidFill>
                <a:latin typeface="Century Gothic" panose="020B0502020202020204"/>
                <a:ea typeface="微软雅黑" panose="020B0503020204020204" charset="-122"/>
              </a:rPr>
              <a:t>获取更多优质模板（放映模式）</a:t>
            </a:r>
            <a:endParaRPr kumimoji="1" lang="zh-CN" altLang="en-US" sz="1335" dirty="0">
              <a:solidFill>
                <a:srgbClr val="000000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7024" y="4104365"/>
            <a:ext cx="6340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/>
              <a:t>人机鼠标轨迹识别</a:t>
            </a:r>
          </a:p>
        </p:txBody>
      </p:sp>
      <p:sp>
        <p:nvSpPr>
          <p:cNvPr id="18" name="矩形 17"/>
          <p:cNvSpPr/>
          <p:nvPr/>
        </p:nvSpPr>
        <p:spPr>
          <a:xfrm>
            <a:off x="412803" y="5372003"/>
            <a:ext cx="57920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指导</a:t>
            </a:r>
            <a:r>
              <a:rPr lang="zh-CN" altLang="en-US" sz="2400" dirty="0">
                <a:latin typeface="+mj-ea"/>
                <a:ea typeface="+mj-ea"/>
              </a:rPr>
              <a:t>老师：赵力</a:t>
            </a:r>
            <a:r>
              <a:rPr lang="zh-CN" altLang="en-US" sz="2400" dirty="0" smtClean="0">
                <a:latin typeface="+mj-ea"/>
                <a:ea typeface="+mj-ea"/>
              </a:rPr>
              <a:t>衡   报告人：万凤玲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024" y="2136272"/>
            <a:ext cx="365677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F67A3A"/>
                </a:solidFill>
                <a:latin typeface="+mj-lt"/>
                <a:ea typeface="+mj-ea"/>
              </a:rPr>
              <a:t>2019</a:t>
            </a:r>
            <a:endParaRPr lang="zh-CN" altLang="en-US" sz="13800" b="1" dirty="0">
              <a:solidFill>
                <a:srgbClr val="F67A3A"/>
              </a:solidFill>
              <a:latin typeface="+mj-lt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2804" y="4094547"/>
            <a:ext cx="3629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项目开发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4602" y="1124375"/>
            <a:ext cx="1880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数据清洗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710198" y="1276297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t="4789"/>
          <a:stretch/>
        </p:blipFill>
        <p:spPr>
          <a:xfrm>
            <a:off x="531051" y="1946031"/>
            <a:ext cx="6436909" cy="46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项目开发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72296" y="1154594"/>
            <a:ext cx="2291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提取特征值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710197" y="1311831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31264" y="2297722"/>
            <a:ext cx="605639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18</a:t>
            </a:r>
            <a:r>
              <a:rPr lang="zh-CN" altLang="en-US" sz="2400" b="1" dirty="0" smtClean="0">
                <a:latin typeface="+mn-ea"/>
              </a:rPr>
              <a:t>种特征值：</a:t>
            </a:r>
            <a:endParaRPr lang="en-US" altLang="zh-CN" sz="2400" b="1" dirty="0" smtClean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整个路程的</a:t>
            </a:r>
            <a:r>
              <a:rPr lang="zh-CN" altLang="en-US" sz="2000" dirty="0" smtClean="0">
                <a:latin typeface="+mn-ea"/>
              </a:rPr>
              <a:t>平均速度、</a:t>
            </a:r>
            <a:r>
              <a:rPr lang="zh-CN" altLang="en-US" sz="2000" dirty="0"/>
              <a:t>速度的</a:t>
            </a:r>
            <a:r>
              <a:rPr lang="zh-CN" altLang="en-US" sz="2000" dirty="0" smtClean="0"/>
              <a:t>方差、</a:t>
            </a:r>
            <a:r>
              <a:rPr lang="zh-CN" altLang="en-US" sz="2000" dirty="0"/>
              <a:t>速度的一阶差分</a:t>
            </a:r>
            <a:r>
              <a:rPr lang="zh-CN" altLang="en-US" sz="2000" dirty="0" smtClean="0"/>
              <a:t>平均值、</a:t>
            </a:r>
            <a:r>
              <a:rPr lang="zh-CN" altLang="en-US" sz="2000" dirty="0"/>
              <a:t>最大</a:t>
            </a:r>
            <a:r>
              <a:rPr lang="zh-CN" altLang="en-US" sz="2000" dirty="0" smtClean="0"/>
              <a:t>速度、平均加速度、</a:t>
            </a:r>
            <a:r>
              <a:rPr lang="zh-CN" altLang="en-US" sz="2000" dirty="0"/>
              <a:t>最大</a:t>
            </a:r>
            <a:r>
              <a:rPr lang="zh-CN" altLang="en-US" sz="2000" dirty="0" smtClean="0"/>
              <a:t>加速度、轨迹</a:t>
            </a:r>
            <a:r>
              <a:rPr lang="en-US" altLang="zh-CN" sz="2000" dirty="0"/>
              <a:t>x</a:t>
            </a:r>
            <a:r>
              <a:rPr lang="zh-CN" altLang="en-US" sz="2000" dirty="0"/>
              <a:t>方向走一半花的时间</a:t>
            </a:r>
            <a:r>
              <a:rPr lang="zh-CN" altLang="en-US" sz="2000" dirty="0" smtClean="0"/>
              <a:t>比、</a:t>
            </a:r>
            <a:r>
              <a:rPr lang="zh-CN" altLang="en-US" sz="2000" dirty="0"/>
              <a:t>走一半路花的时间占总时间</a:t>
            </a:r>
            <a:r>
              <a:rPr lang="zh-CN" altLang="en-US" sz="2000" dirty="0" smtClean="0"/>
              <a:t>比、停顿</a:t>
            </a:r>
            <a:r>
              <a:rPr lang="zh-CN" altLang="en-US" sz="2000" dirty="0"/>
              <a:t>时间占总</a:t>
            </a:r>
            <a:r>
              <a:rPr lang="zh-CN" altLang="en-US" sz="2000" dirty="0" smtClean="0"/>
              <a:t>时间、</a:t>
            </a:r>
            <a:r>
              <a:rPr lang="en-US" altLang="zh-CN" sz="2000" dirty="0"/>
              <a:t>x</a:t>
            </a:r>
            <a:r>
              <a:rPr lang="zh-CN" altLang="en-US" sz="2000" dirty="0"/>
              <a:t>坐标回退次数占总次数 </a:t>
            </a:r>
            <a:r>
              <a:rPr lang="zh-CN" altLang="en-US" sz="2000" dirty="0" smtClean="0"/>
              <a:t>、</a:t>
            </a:r>
            <a:r>
              <a:rPr lang="zh-CN" altLang="en-US" sz="2000" dirty="0"/>
              <a:t>时间轴</a:t>
            </a:r>
            <a:r>
              <a:rPr lang="en-US" altLang="zh-CN" sz="2000" dirty="0"/>
              <a:t>t</a:t>
            </a:r>
            <a:r>
              <a:rPr lang="zh-CN" altLang="en-US" sz="2000" dirty="0"/>
              <a:t>差分后的均值 </a:t>
            </a:r>
            <a:r>
              <a:rPr lang="zh-CN" altLang="en-US" sz="2000" dirty="0" smtClean="0"/>
              <a:t>、</a:t>
            </a:r>
            <a:r>
              <a:rPr lang="en-US" altLang="zh-CN" sz="2000" dirty="0"/>
              <a:t>t</a:t>
            </a:r>
            <a:r>
              <a:rPr lang="zh-CN" altLang="en-US" sz="2000" dirty="0"/>
              <a:t>进行一阶差分后的标准差 </a:t>
            </a:r>
            <a:r>
              <a:rPr lang="zh-CN" altLang="en-US" sz="2000" dirty="0" smtClean="0"/>
              <a:t>、</a:t>
            </a:r>
            <a:r>
              <a:rPr lang="zh-CN" altLang="en-US" sz="2000" dirty="0"/>
              <a:t>平均角度</a:t>
            </a:r>
            <a:r>
              <a:rPr lang="zh-CN" altLang="en-US" sz="2000" dirty="0" smtClean="0"/>
              <a:t>偏移、</a:t>
            </a:r>
            <a:r>
              <a:rPr lang="zh-CN" altLang="en-US" sz="2000" dirty="0"/>
              <a:t>平均角度偏移标准差、同一时间坐标是否</a:t>
            </a:r>
            <a:r>
              <a:rPr lang="zh-CN" altLang="en-US" sz="2000" dirty="0" smtClean="0"/>
              <a:t>变化、</a:t>
            </a:r>
            <a:r>
              <a:rPr lang="zh-CN" altLang="en-US" sz="2000" dirty="0"/>
              <a:t>最大</a:t>
            </a:r>
            <a:r>
              <a:rPr lang="zh-CN" altLang="en-US" sz="2000" dirty="0" smtClean="0"/>
              <a:t>角度、</a:t>
            </a:r>
            <a:r>
              <a:rPr lang="zh-CN" altLang="en-US" sz="2000" dirty="0"/>
              <a:t>相邻点构成的角度序列一阶差分后的均值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54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项目开发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4602" y="1108602"/>
            <a:ext cx="2291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提取特征值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710198" y="1276297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34" y="1707328"/>
            <a:ext cx="5986057" cy="51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1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项目开发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4602" y="1108602"/>
            <a:ext cx="2291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提取特征值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710198" y="1276297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31265" y="1773857"/>
            <a:ext cx="434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提取特征值以后，用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与特征值数组</a:t>
            </a:r>
            <a:r>
              <a:rPr lang="en-US" altLang="zh-CN" dirty="0" smtClean="0"/>
              <a:t>new</a:t>
            </a:r>
            <a:r>
              <a:rPr lang="zh-CN" altLang="en-US" dirty="0" smtClean="0"/>
              <a:t>一个</a:t>
            </a:r>
            <a:r>
              <a:rPr lang="en-US" altLang="zh-CN" dirty="0" err="1" smtClean="0"/>
              <a:t>LabeledPoint</a:t>
            </a:r>
            <a:r>
              <a:rPr lang="zh-CN" altLang="en-US" dirty="0" smtClean="0"/>
              <a:t>然后返回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31265" y="5196029"/>
            <a:ext cx="532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测试集与训练集提取特征值类似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5" y="2864316"/>
            <a:ext cx="5857143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>
                <a:solidFill>
                  <a:schemeClr val="bg1"/>
                </a:solidFill>
              </a:rPr>
              <a:t>项目开发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62933" y="984722"/>
            <a:ext cx="1880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建模预测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578529" y="1145442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1416" t="504"/>
          <a:stretch/>
        </p:blipFill>
        <p:spPr>
          <a:xfrm>
            <a:off x="398585" y="1570891"/>
            <a:ext cx="10783646" cy="525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3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ED3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ED32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4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07226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运行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结果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第四部分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运行</a:t>
            </a:r>
            <a:r>
              <a:rPr lang="zh-CN" altLang="en-US" dirty="0" smtClean="0">
                <a:solidFill>
                  <a:schemeClr val="bg1"/>
                </a:solidFill>
              </a:rPr>
              <a:t>结果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62933" y="1046840"/>
            <a:ext cx="1470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运行结果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5400000">
            <a:off x="578529" y="114112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284" t="-1122" r="69807" b="1122"/>
          <a:stretch/>
        </p:blipFill>
        <p:spPr>
          <a:xfrm>
            <a:off x="574431" y="1585938"/>
            <a:ext cx="1863970" cy="418095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825262" y="1773857"/>
            <a:ext cx="4747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正确结果为：</a:t>
            </a:r>
            <a:r>
              <a:rPr lang="en-US" altLang="zh-CN" sz="2400" dirty="0" smtClean="0"/>
              <a:t>1110011010</a:t>
            </a:r>
          </a:p>
          <a:p>
            <a:r>
              <a:rPr lang="zh-CN" altLang="en-US" sz="2400" dirty="0" smtClean="0"/>
              <a:t>程序预测结果为：</a:t>
            </a:r>
            <a:r>
              <a:rPr lang="en-US" altLang="zh-CN" sz="2400" dirty="0" smtClean="0"/>
              <a:t>1110011110</a:t>
            </a:r>
          </a:p>
          <a:p>
            <a:r>
              <a:rPr lang="zh-CN" altLang="en-US" sz="2400" dirty="0" smtClean="0"/>
              <a:t>预测正确率为：</a:t>
            </a:r>
            <a:r>
              <a:rPr lang="en-US" altLang="zh-CN" sz="2400" dirty="0" smtClean="0"/>
              <a:t>90%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191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B4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B40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765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5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5119" y="4766730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总结与回顾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408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总结与回顾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27749" y="2375008"/>
            <a:ext cx="115204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在本次实训过程中，学习到了</a:t>
            </a:r>
            <a:r>
              <a:rPr lang="en-US" altLang="zh-CN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MapReduce,spark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决策树，随机森林等知识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，都是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以前没有接触过的知识点。虽然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有时候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在学习过程有点吃力，但是在完成本次大项目后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，感觉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这段时间学到的知识都得到了理解与运用。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1823563">
            <a:off x="137340" y="-2331917"/>
            <a:ext cx="13986178" cy="7994520"/>
          </a:xfrm>
          <a:custGeom>
            <a:avLst/>
            <a:gdLst>
              <a:gd name="connsiteX0" fmla="*/ 0 w 13986178"/>
              <a:gd name="connsiteY0" fmla="*/ 6168227 h 7994520"/>
              <a:gd name="connsiteX1" fmla="*/ 10516551 w 13986178"/>
              <a:gd name="connsiteY1" fmla="*/ 0 h 7994520"/>
              <a:gd name="connsiteX2" fmla="*/ 13986178 w 13986178"/>
              <a:gd name="connsiteY2" fmla="*/ 5915560 h 7994520"/>
              <a:gd name="connsiteX3" fmla="*/ 11693289 w 13986178"/>
              <a:gd name="connsiteY3" fmla="*/ 5956982 h 7994520"/>
              <a:gd name="connsiteX4" fmla="*/ 10511517 w 13986178"/>
              <a:gd name="connsiteY4" fmla="*/ 7994520 h 7994520"/>
              <a:gd name="connsiteX5" fmla="*/ 9354254 w 13986178"/>
              <a:gd name="connsiteY5" fmla="*/ 5999238 h 7994520"/>
              <a:gd name="connsiteX6" fmla="*/ 4561146 w 13986178"/>
              <a:gd name="connsiteY6" fmla="*/ 6085828 h 7994520"/>
              <a:gd name="connsiteX7" fmla="*/ 5272735 w 13986178"/>
              <a:gd name="connsiteY7" fmla="*/ 7312706 h 7994520"/>
              <a:gd name="connsiteX8" fmla="*/ 1610514 w 13986178"/>
              <a:gd name="connsiteY8" fmla="*/ 7312706 h 7994520"/>
              <a:gd name="connsiteX9" fmla="*/ 2298395 w 13986178"/>
              <a:gd name="connsiteY9" fmla="*/ 6126705 h 799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6178" h="7994520">
                <a:moveTo>
                  <a:pt x="0" y="6168227"/>
                </a:moveTo>
                <a:lnTo>
                  <a:pt x="10516551" y="0"/>
                </a:lnTo>
                <a:lnTo>
                  <a:pt x="13986178" y="5915560"/>
                </a:lnTo>
                <a:lnTo>
                  <a:pt x="11693289" y="5956982"/>
                </a:lnTo>
                <a:lnTo>
                  <a:pt x="10511517" y="7994520"/>
                </a:lnTo>
                <a:lnTo>
                  <a:pt x="9354254" y="5999238"/>
                </a:lnTo>
                <a:lnTo>
                  <a:pt x="4561146" y="6085828"/>
                </a:lnTo>
                <a:lnTo>
                  <a:pt x="5272735" y="7312706"/>
                </a:lnTo>
                <a:lnTo>
                  <a:pt x="1610514" y="7312706"/>
                </a:lnTo>
                <a:lnTo>
                  <a:pt x="2298395" y="612670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 flipH="1">
            <a:off x="2011679" y="-1"/>
            <a:ext cx="2030931" cy="1116532"/>
          </a:xfrm>
          <a:prstGeom prst="triangle">
            <a:avLst>
              <a:gd name="adj" fmla="val 0"/>
            </a:avLst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8975106">
            <a:off x="10257473" y="3185703"/>
            <a:ext cx="2706420" cy="2333120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175106">
            <a:off x="7332010" y="4211179"/>
            <a:ext cx="2706420" cy="2333120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775106">
            <a:off x="7906653" y="1164917"/>
            <a:ext cx="2706420" cy="2333120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9830578">
            <a:off x="3368151" y="-149940"/>
            <a:ext cx="2313359" cy="1994275"/>
          </a:xfrm>
          <a:prstGeom prst="triangle">
            <a:avLst/>
          </a:prstGeom>
          <a:solidFill>
            <a:srgbClr val="FB40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7023" y="4232392"/>
            <a:ext cx="7122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b="1" dirty="0"/>
              <a:t>感谢</a:t>
            </a:r>
            <a:r>
              <a:rPr lang="zh-CN" altLang="en-US" sz="5400" b="1" dirty="0" smtClean="0"/>
              <a:t>各位老师</a:t>
            </a:r>
            <a:r>
              <a:rPr lang="zh-CN" altLang="en-US" sz="5400" b="1" dirty="0"/>
              <a:t>评判指导</a:t>
            </a:r>
          </a:p>
        </p:txBody>
      </p:sp>
      <p:sp>
        <p:nvSpPr>
          <p:cNvPr id="18" name="矩形 17"/>
          <p:cNvSpPr/>
          <p:nvPr/>
        </p:nvSpPr>
        <p:spPr>
          <a:xfrm>
            <a:off x="475608" y="5539795"/>
            <a:ext cx="5258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指导</a:t>
            </a:r>
            <a:r>
              <a:rPr lang="zh-CN" altLang="en-US" sz="2400" dirty="0">
                <a:latin typeface="+mj-ea"/>
                <a:ea typeface="+mj-ea"/>
              </a:rPr>
              <a:t>老师</a:t>
            </a:r>
            <a:r>
              <a:rPr lang="zh-CN" altLang="en-US" sz="2400" dirty="0" smtClean="0">
                <a:latin typeface="+mj-ea"/>
                <a:ea typeface="+mj-ea"/>
              </a:rPr>
              <a:t>：</a:t>
            </a:r>
            <a:r>
              <a:rPr lang="zh-CN" altLang="en-US" sz="2400" dirty="0">
                <a:latin typeface="+mj-ea"/>
              </a:rPr>
              <a:t>赵力</a:t>
            </a:r>
            <a:r>
              <a:rPr lang="zh-CN" altLang="en-US" sz="2400" dirty="0" smtClean="0">
                <a:latin typeface="+mj-ea"/>
              </a:rPr>
              <a:t>衡     </a:t>
            </a:r>
            <a:r>
              <a:rPr lang="zh-CN" altLang="en-US" sz="2400" dirty="0" smtClean="0">
                <a:latin typeface="+mj-ea"/>
                <a:ea typeface="+mj-ea"/>
              </a:rPr>
              <a:t>报告人：万凤玲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7024" y="2136272"/>
            <a:ext cx="365677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F67A3A"/>
                </a:solidFill>
                <a:latin typeface="+mj-lt"/>
                <a:ea typeface="+mj-ea"/>
              </a:rPr>
              <a:t>2019</a:t>
            </a:r>
            <a:endParaRPr lang="zh-CN" altLang="en-US" sz="13800" b="1" dirty="0">
              <a:solidFill>
                <a:srgbClr val="F67A3A"/>
              </a:solidFill>
              <a:latin typeface="+mj-lt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2804" y="4094547"/>
            <a:ext cx="3629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495801" cy="6858000"/>
          </a:xfrm>
          <a:prstGeom prst="rect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6482" y="2290226"/>
            <a:ext cx="262283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chemeClr val="bg1"/>
                </a:solidFill>
              </a:rPr>
              <a:t>目录</a:t>
            </a:r>
            <a:endParaRPr lang="en-US" altLang="zh-CN" sz="8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5400" dirty="0" smtClean="0">
                <a:solidFill>
                  <a:schemeClr val="bg1"/>
                </a:solidFill>
              </a:rPr>
              <a:t>CONTENT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1294582"/>
            <a:ext cx="517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</a:t>
            </a:r>
            <a:r>
              <a:rPr lang="zh-CN" altLang="en-US" sz="2800" dirty="0" smtClean="0">
                <a:solidFill>
                  <a:schemeClr val="bg1"/>
                </a:solidFill>
              </a:rPr>
              <a:t>一部分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>
                <a:solidFill>
                  <a:schemeClr val="bg1"/>
                </a:solidFill>
              </a:rPr>
              <a:t>项目</a:t>
            </a:r>
            <a:r>
              <a:rPr lang="zh-CN" altLang="en-US" sz="2800" dirty="0" smtClean="0">
                <a:solidFill>
                  <a:schemeClr val="bg1"/>
                </a:solidFill>
              </a:rPr>
              <a:t>背景和意义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2042747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第二部分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</a:t>
            </a:r>
            <a:r>
              <a:rPr lang="zh-CN" altLang="en-US" sz="2800" dirty="0" smtClean="0">
                <a:solidFill>
                  <a:schemeClr val="bg1"/>
                </a:solidFill>
              </a:rPr>
              <a:t> 项目设计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0" y="2790912"/>
            <a:ext cx="3363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第三</a:t>
            </a:r>
            <a:r>
              <a:rPr lang="zh-CN" altLang="en-US" sz="2800" dirty="0" smtClean="0">
                <a:solidFill>
                  <a:schemeClr val="bg1"/>
                </a:solidFill>
              </a:rPr>
              <a:t>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项目开发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3539077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第四部分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项目运行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9206" y="4330890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第五部分 </a:t>
            </a:r>
            <a:r>
              <a:rPr lang="en-US" altLang="zh-CN" sz="2800" dirty="0" smtClean="0">
                <a:solidFill>
                  <a:schemeClr val="bg1"/>
                </a:solidFill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</a:rPr>
              <a:t>总结与回顾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5708328" y="1387710"/>
            <a:ext cx="390878" cy="336964"/>
          </a:xfrm>
          <a:prstGeom prst="triangle">
            <a:avLst/>
          </a:prstGeom>
          <a:solidFill>
            <a:srgbClr val="F5C6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>
            <a:off x="5708328" y="2135875"/>
            <a:ext cx="390878" cy="336964"/>
          </a:xfrm>
          <a:prstGeom prst="triangle">
            <a:avLst/>
          </a:prstGeom>
          <a:solidFill>
            <a:srgbClr val="FF9D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5708328" y="2884040"/>
            <a:ext cx="390878" cy="336964"/>
          </a:xfrm>
          <a:prstGeom prst="triangle">
            <a:avLst/>
          </a:prstGeom>
          <a:solidFill>
            <a:srgbClr val="F67A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5708328" y="3626854"/>
            <a:ext cx="390878" cy="336964"/>
          </a:xfrm>
          <a:prstGeom prst="triangle">
            <a:avLst/>
          </a:prstGeom>
          <a:solidFill>
            <a:srgbClr val="F23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A4818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 rot="10800000">
            <a:off x="5708328" y="4399291"/>
            <a:ext cx="390878" cy="336964"/>
          </a:xfrm>
          <a:prstGeom prst="triangle">
            <a:avLst/>
          </a:prstGeom>
          <a:solidFill>
            <a:srgbClr val="ED32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平行四边形 14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5C6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745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1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28766" y="4766730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项目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背景和意义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项目背景和意义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rot="16200000">
            <a:off x="10311344" y="1913165"/>
            <a:ext cx="2019964" cy="17413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10311345" y="3933129"/>
            <a:ext cx="2019962" cy="1741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6200000">
            <a:off x="6689344" y="3062455"/>
            <a:ext cx="4039926" cy="3482694"/>
          </a:xfrm>
          <a:custGeom>
            <a:avLst/>
            <a:gdLst>
              <a:gd name="connsiteX0" fmla="*/ 2019962 w 4039926"/>
              <a:gd name="connsiteY0" fmla="*/ 3482693 h 3482694"/>
              <a:gd name="connsiteX1" fmla="*/ 0 w 4039926"/>
              <a:gd name="connsiteY1" fmla="*/ 3482693 h 3482694"/>
              <a:gd name="connsiteX2" fmla="*/ 1009981 w 4039926"/>
              <a:gd name="connsiteY2" fmla="*/ 1741347 h 3482694"/>
              <a:gd name="connsiteX3" fmla="*/ 4039926 w 4039926"/>
              <a:gd name="connsiteY3" fmla="*/ 3482694 h 3482694"/>
              <a:gd name="connsiteX4" fmla="*/ 2019962 w 4039926"/>
              <a:gd name="connsiteY4" fmla="*/ 3482694 h 3482694"/>
              <a:gd name="connsiteX5" fmla="*/ 3029943 w 4039926"/>
              <a:gd name="connsiteY5" fmla="*/ 1741348 h 3482694"/>
              <a:gd name="connsiteX6" fmla="*/ 1029402 w 4039926"/>
              <a:gd name="connsiteY6" fmla="*/ 1741348 h 3482694"/>
              <a:gd name="connsiteX7" fmla="*/ 2039384 w 4039926"/>
              <a:gd name="connsiteY7" fmla="*/ 0 h 3482694"/>
              <a:gd name="connsiteX8" fmla="*/ 3049366 w 4039926"/>
              <a:gd name="connsiteY8" fmla="*/ 1741348 h 3482694"/>
              <a:gd name="connsiteX9" fmla="*/ 3029945 w 4039926"/>
              <a:gd name="connsiteY9" fmla="*/ 1741348 h 348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926" h="3482694">
                <a:moveTo>
                  <a:pt x="2019962" y="3482693"/>
                </a:moveTo>
                <a:lnTo>
                  <a:pt x="0" y="3482693"/>
                </a:lnTo>
                <a:lnTo>
                  <a:pt x="1009981" y="1741347"/>
                </a:lnTo>
                <a:close/>
                <a:moveTo>
                  <a:pt x="4039926" y="3482694"/>
                </a:moveTo>
                <a:lnTo>
                  <a:pt x="2019962" y="3482694"/>
                </a:lnTo>
                <a:lnTo>
                  <a:pt x="3029943" y="1741348"/>
                </a:lnTo>
                <a:lnTo>
                  <a:pt x="1029402" y="1741348"/>
                </a:lnTo>
                <a:lnTo>
                  <a:pt x="2039384" y="0"/>
                </a:lnTo>
                <a:lnTo>
                  <a:pt x="3049366" y="1741348"/>
                </a:lnTo>
                <a:lnTo>
                  <a:pt x="3029945" y="174134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72296" y="1483405"/>
            <a:ext cx="73725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计算机智能识别登录用户是虚拟用户还是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实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际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用户是目前网页登录时采用的一个常用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检测手段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以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提高网络服务的安全和有效性 </a:t>
            </a:r>
          </a:p>
        </p:txBody>
      </p:sp>
      <p:sp>
        <p:nvSpPr>
          <p:cNvPr id="23" name="矩形 22"/>
          <p:cNvSpPr/>
          <p:nvPr/>
        </p:nvSpPr>
        <p:spPr>
          <a:xfrm>
            <a:off x="972296" y="3892183"/>
            <a:ext cx="577914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服务端可以采用人工智能手段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通过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机器学习方式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实现准确区分计算机生成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鼠标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轨迹和人 移动鼠标产生的鼠标轨迹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从而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实现拒绝向虚 拟用户提供服务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而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有效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利用资源</a:t>
            </a:r>
          </a:p>
        </p:txBody>
      </p:sp>
      <p:sp>
        <p:nvSpPr>
          <p:cNvPr id="27" name="等腰三角形 26"/>
          <p:cNvSpPr/>
          <p:nvPr/>
        </p:nvSpPr>
        <p:spPr>
          <a:xfrm rot="5400000">
            <a:off x="710198" y="1581768"/>
            <a:ext cx="305471" cy="263337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/>
          <p:cNvSpPr/>
          <p:nvPr/>
        </p:nvSpPr>
        <p:spPr>
          <a:xfrm rot="5400000">
            <a:off x="710198" y="3986007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1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F9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F9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252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2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项目设计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</a:t>
            </a:r>
            <a:r>
              <a:rPr lang="zh-CN" altLang="en-US" dirty="0">
                <a:solidFill>
                  <a:schemeClr val="bg1"/>
                </a:solidFill>
              </a:rPr>
              <a:t>二</a:t>
            </a:r>
            <a:r>
              <a:rPr lang="zh-CN" altLang="en-US" dirty="0" smtClean="0">
                <a:solidFill>
                  <a:schemeClr val="bg1"/>
                </a:solidFill>
              </a:rPr>
              <a:t>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项目设计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6200000">
            <a:off x="8980869" y="2422122"/>
            <a:ext cx="4504116" cy="249620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6484663" y="2409422"/>
            <a:ext cx="4504116" cy="2496206"/>
          </a:xfrm>
          <a:prstGeom prst="triangle">
            <a:avLst/>
          </a:prstGeom>
          <a:noFill/>
          <a:ln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3988457" y="2409422"/>
            <a:ext cx="4504116" cy="2496206"/>
          </a:xfrm>
          <a:prstGeom prst="triangle">
            <a:avLst/>
          </a:prstGeom>
          <a:noFill/>
          <a:ln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6200000">
            <a:off x="-1003955" y="2409422"/>
            <a:ext cx="4504116" cy="2496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11"/>
          <p:cNvGrpSpPr>
            <a:grpSpLocks noChangeAspect="1"/>
          </p:cNvGrpSpPr>
          <p:nvPr/>
        </p:nvGrpSpPr>
        <p:grpSpPr bwMode="auto">
          <a:xfrm>
            <a:off x="6087993" y="3314109"/>
            <a:ext cx="907982" cy="644666"/>
            <a:chOff x="1407" y="1098"/>
            <a:chExt cx="800" cy="568"/>
          </a:xfrm>
          <a:solidFill>
            <a:srgbClr val="F5C638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21"/>
          <p:cNvGrpSpPr>
            <a:grpSpLocks noChangeAspect="1"/>
          </p:cNvGrpSpPr>
          <p:nvPr/>
        </p:nvGrpSpPr>
        <p:grpSpPr bwMode="auto">
          <a:xfrm>
            <a:off x="1248102" y="3381640"/>
            <a:ext cx="754758" cy="642396"/>
            <a:chOff x="515" y="3088"/>
            <a:chExt cx="665" cy="566"/>
          </a:xfrm>
          <a:solidFill>
            <a:srgbClr val="DA4818"/>
          </a:solidFill>
        </p:grpSpPr>
        <p:sp>
          <p:nvSpPr>
            <p:cNvPr id="26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2"/>
          <p:cNvGrpSpPr>
            <a:grpSpLocks noChangeAspect="1"/>
          </p:cNvGrpSpPr>
          <p:nvPr/>
        </p:nvGrpSpPr>
        <p:grpSpPr bwMode="auto">
          <a:xfrm>
            <a:off x="8649327" y="3309569"/>
            <a:ext cx="907980" cy="644666"/>
            <a:chOff x="4354" y="1098"/>
            <a:chExt cx="800" cy="568"/>
          </a:xfrm>
          <a:solidFill>
            <a:srgbClr val="F67A3A"/>
          </a:solidFill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590065" y="3015012"/>
            <a:ext cx="24023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78950" y="2866455"/>
            <a:ext cx="247826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训练数据：</a:t>
            </a:r>
            <a:r>
              <a: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个字段</a:t>
            </a:r>
            <a:endParaRPr lang="en-US" altLang="zh-CN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、序号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、三元组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、终点坐标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、类别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测试数据：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字段</a:t>
            </a:r>
            <a:endParaRPr lang="en-US" altLang="zh-CN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、序号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、三元组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、终点坐标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55419" y="223325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分析数据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04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第二部分 </a:t>
            </a:r>
            <a:r>
              <a:rPr lang="en-US" altLang="zh-CN" dirty="0" smtClean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项目设计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-462762" y="3917166"/>
            <a:ext cx="2696141" cy="177061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143803" y="3013853"/>
            <a:ext cx="759562" cy="881092"/>
            <a:chOff x="4028433" y="3340100"/>
            <a:chExt cx="810172" cy="939798"/>
          </a:xfrm>
        </p:grpSpPr>
        <p:sp>
          <p:nvSpPr>
            <p:cNvPr id="15" name="等腰三角形 14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35372" y="3013853"/>
            <a:ext cx="759562" cy="881092"/>
            <a:chOff x="4028433" y="3340100"/>
            <a:chExt cx="810172" cy="939798"/>
          </a:xfrm>
        </p:grpSpPr>
        <p:sp>
          <p:nvSpPr>
            <p:cNvPr id="18" name="等腰三角形 17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80336" y="3013853"/>
            <a:ext cx="759562" cy="881092"/>
            <a:chOff x="4028433" y="3340100"/>
            <a:chExt cx="810172" cy="939798"/>
          </a:xfrm>
        </p:grpSpPr>
        <p:sp>
          <p:nvSpPr>
            <p:cNvPr id="21" name="等腰三角形 20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520227" y="3013853"/>
            <a:ext cx="759562" cy="881092"/>
            <a:chOff x="4028433" y="3340100"/>
            <a:chExt cx="810172" cy="939798"/>
          </a:xfrm>
        </p:grpSpPr>
        <p:sp>
          <p:nvSpPr>
            <p:cNvPr id="24" name="等腰三角形 23"/>
            <p:cNvSpPr/>
            <p:nvPr/>
          </p:nvSpPr>
          <p:spPr>
            <a:xfrm rot="16200000">
              <a:off x="3963620" y="3404913"/>
              <a:ext cx="939798" cy="810172"/>
            </a:xfrm>
            <a:prstGeom prst="triangle">
              <a:avLst/>
            </a:prstGeom>
            <a:solidFill>
              <a:srgbClr val="F5C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4129162" y="3481553"/>
              <a:ext cx="761994" cy="65689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4934" y="442093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设计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229451" y="324412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1679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31969" y="324412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78103" y="32441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85146" y="395520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数据清洗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174031" y="4406193"/>
            <a:ext cx="265799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将训练集以及测试集不合法的数据过滤掉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343084" y="395520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建立模型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331969" y="4406193"/>
            <a:ext cx="265799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建立随机森林模型，用于预测测试集轨迹类别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97004" y="1630326"/>
            <a:ext cx="2358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提取轨迹特征值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85889" y="2081310"/>
            <a:ext cx="2657993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提取特征值，用于预测测试集的轨迹是人画的还是机器画的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549444" y="163032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测试运行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538329" y="2081310"/>
            <a:ext cx="2657993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latin typeface="+mn-ea"/>
              </a:rPr>
              <a:t>用</a:t>
            </a:r>
            <a:r>
              <a:rPr lang="en-US" altLang="zh-CN" sz="1600" dirty="0" err="1" smtClean="0">
                <a:latin typeface="+mn-ea"/>
              </a:rPr>
              <a:t>mod.predict</a:t>
            </a:r>
            <a:r>
              <a:rPr lang="zh-CN" altLang="en-US" sz="1600" dirty="0" smtClean="0">
                <a:latin typeface="+mn-ea"/>
              </a:rPr>
              <a:t>函数预测测试集类别，</a:t>
            </a:r>
            <a:r>
              <a:rPr lang="en-US" altLang="zh-CN" sz="1600" dirty="0" err="1" smtClean="0">
                <a:latin typeface="+mn-ea"/>
              </a:rPr>
              <a:t>foreach</a:t>
            </a:r>
            <a:r>
              <a:rPr lang="zh-CN" altLang="en-US" sz="1600" dirty="0" smtClean="0">
                <a:latin typeface="+mn-ea"/>
              </a:rPr>
              <a:t>循环输出结果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直角三角形 49"/>
          <p:cNvSpPr/>
          <p:nvPr/>
        </p:nvSpPr>
        <p:spPr>
          <a:xfrm rot="16200000">
            <a:off x="9520624" y="4185958"/>
            <a:ext cx="2022035" cy="3320716"/>
          </a:xfrm>
          <a:prstGeom prst="rtTriangle">
            <a:avLst/>
          </a:prstGeom>
          <a:solidFill>
            <a:srgbClr val="383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1068405" y="0"/>
            <a:ext cx="10015122" cy="6858000"/>
          </a:xfrm>
          <a:prstGeom prst="parallelogram">
            <a:avLst>
              <a:gd name="adj" fmla="val 38333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 rot="1800000">
            <a:off x="4464519" y="682775"/>
            <a:ext cx="3705726" cy="3637353"/>
            <a:chOff x="4243137" y="1556583"/>
            <a:chExt cx="3705726" cy="3637353"/>
          </a:xfrm>
        </p:grpSpPr>
        <p:sp>
          <p:nvSpPr>
            <p:cNvPr id="5" name="等腰三角形 4"/>
            <p:cNvSpPr/>
            <p:nvPr/>
          </p:nvSpPr>
          <p:spPr>
            <a:xfrm>
              <a:off x="4243137" y="1556583"/>
              <a:ext cx="3705726" cy="3194591"/>
            </a:xfrm>
            <a:prstGeom prst="triangle">
              <a:avLst/>
            </a:prstGeom>
            <a:solidFill>
              <a:srgbClr val="F67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4597667" y="2197270"/>
              <a:ext cx="2996666" cy="2996666"/>
            </a:xfrm>
            <a:prstGeom prst="ellipse">
              <a:avLst/>
            </a:prstGeom>
            <a:noFill/>
            <a:ln>
              <a:solidFill>
                <a:srgbClr val="F67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682356" y="1847853"/>
            <a:ext cx="9669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</a:rPr>
              <a:t>3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5153" y="476673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项目开发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20989" y="1742173"/>
            <a:ext cx="2531444" cy="3734602"/>
          </a:xfrm>
          <a:prstGeom prst="rect">
            <a:avLst/>
          </a:prstGeom>
          <a:noFill/>
          <a:ln w="28575">
            <a:solidFill>
              <a:srgbClr val="F5C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22271" y="1742172"/>
            <a:ext cx="2531444" cy="4918509"/>
          </a:xfrm>
          <a:prstGeom prst="rect">
            <a:avLst/>
          </a:prstGeom>
          <a:noFill/>
          <a:ln w="28575">
            <a:solidFill>
              <a:srgbClr val="FF9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323553" y="1742172"/>
            <a:ext cx="2531444" cy="4918509"/>
          </a:xfrm>
          <a:prstGeom prst="rect">
            <a:avLst/>
          </a:prstGeom>
          <a:noFill/>
          <a:ln w="28575">
            <a:solidFill>
              <a:srgbClr val="FB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0" y="89926"/>
            <a:ext cx="6282268" cy="470836"/>
            <a:chOff x="0" y="182880"/>
            <a:chExt cx="6207760" cy="327259"/>
          </a:xfrm>
        </p:grpSpPr>
        <p:sp>
          <p:nvSpPr>
            <p:cNvPr id="5" name="矩形 4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412718" y="136444"/>
            <a:ext cx="2173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第三部分 </a:t>
            </a:r>
            <a:r>
              <a:rPr lang="en-US" altLang="zh-CN" dirty="0">
                <a:solidFill>
                  <a:schemeClr val="bg1"/>
                </a:solidFill>
              </a:rPr>
              <a:t>| </a:t>
            </a:r>
            <a:r>
              <a:rPr lang="zh-CN" altLang="en-US" dirty="0" smtClean="0">
                <a:solidFill>
                  <a:schemeClr val="bg1"/>
                </a:solidFill>
              </a:rPr>
              <a:t>项目</a:t>
            </a:r>
            <a:r>
              <a:rPr lang="zh-CN" altLang="en-US" dirty="0">
                <a:solidFill>
                  <a:schemeClr val="bg1"/>
                </a:solidFill>
              </a:rPr>
              <a:t>开发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90952" y="206040"/>
            <a:ext cx="305471" cy="263337"/>
          </a:xfrm>
          <a:prstGeom prst="triangle">
            <a:avLst/>
          </a:prstGeom>
          <a:solidFill>
            <a:srgbClr val="F67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>
            <a:off x="0" y="3619500"/>
            <a:ext cx="12192000" cy="3238500"/>
          </a:xfrm>
          <a:prstGeom prst="triangle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1980318" y="1919222"/>
            <a:ext cx="1145406" cy="987419"/>
          </a:xfrm>
          <a:prstGeom prst="triangle">
            <a:avLst/>
          </a:prstGeom>
          <a:solidFill>
            <a:srgbClr val="F5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等腰三角形 15"/>
          <p:cNvSpPr/>
          <p:nvPr/>
        </p:nvSpPr>
        <p:spPr>
          <a:xfrm rot="10800000">
            <a:off x="5515290" y="1919222"/>
            <a:ext cx="1145406" cy="987419"/>
          </a:xfrm>
          <a:prstGeom prst="triangle">
            <a:avLst/>
          </a:prstGeom>
          <a:solidFill>
            <a:srgbClr val="FF9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9016572" y="1919222"/>
            <a:ext cx="1145406" cy="987419"/>
          </a:xfrm>
          <a:prstGeom prst="triangle">
            <a:avLst/>
          </a:prstGeom>
          <a:solidFill>
            <a:srgbClr val="FB4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77776" y="3015012"/>
            <a:ext cx="2402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清洗数据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11801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61066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64662" y="1931933"/>
            <a:ext cx="307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79565" y="3015012"/>
            <a:ext cx="2402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提取特征值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391615" y="3015012"/>
            <a:ext cx="2402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建模预测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885</TotalTime>
  <Words>547</Words>
  <Application>Microsoft Office PowerPoint</Application>
  <PresentationFormat>宽屏</PresentationFormat>
  <Paragraphs>86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微软雅黑</vt:lpstr>
      <vt:lpstr>Arial</vt:lpstr>
      <vt:lpstr>Century Gothic</vt:lpstr>
      <vt:lpstr>Impact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admin</cp:lastModifiedBy>
  <cp:revision>79</cp:revision>
  <dcterms:created xsi:type="dcterms:W3CDTF">2015-08-18T02:51:00Z</dcterms:created>
  <dcterms:modified xsi:type="dcterms:W3CDTF">2019-06-24T04:37:22Z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